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74" r:id="rId3"/>
    <p:sldId id="275" r:id="rId4"/>
    <p:sldId id="276" r:id="rId5"/>
    <p:sldId id="277" r:id="rId6"/>
    <p:sldId id="278" r:id="rId7"/>
    <p:sldId id="279" r:id="rId8"/>
    <p:sldId id="280" r:id="rId9"/>
    <p:sldId id="281" r:id="rId10"/>
    <p:sldId id="282" r:id="rId11"/>
    <p:sldId id="283"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8"/>
    <p:restoredTop sz="94660"/>
  </p:normalViewPr>
  <p:slideViewPr>
    <p:cSldViewPr>
      <p:cViewPr varScale="1">
        <p:scale>
          <a:sx n="77" d="100"/>
          <a:sy n="77" d="100"/>
        </p:scale>
        <p:origin x="192" y="60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7/26/18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7/26/18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7/26/18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7/26/18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7/26/18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7/26/18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7/26/18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7/26/18</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7/26/18</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7/26/18</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7/26/18</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7/26/18</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7/26/18</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IGCSE Art 1</a:t>
            </a:r>
          </a:p>
        </p:txBody>
      </p:sp>
      <p:sp>
        <p:nvSpPr>
          <p:cNvPr id="3" name="Subtitle 2"/>
          <p:cNvSpPr>
            <a:spLocks noGrp="1"/>
          </p:cNvSpPr>
          <p:nvPr>
            <p:ph type="subTitle" idx="1"/>
          </p:nvPr>
        </p:nvSpPr>
        <p:spPr/>
        <p:txBody>
          <a:bodyPr/>
          <a:lstStyle/>
          <a:p>
            <a:r>
              <a:rPr lang="en-US" dirty="0">
                <a:solidFill>
                  <a:schemeClr val="tx1">
                    <a:lumMod val="50000"/>
                  </a:schemeClr>
                </a:solidFill>
              </a:rPr>
              <a:t>Cambridge course First days of school </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DB4A-324C-AE4D-8A08-0CD5B0603C45}"/>
              </a:ext>
            </a:extLst>
          </p:cNvPr>
          <p:cNvSpPr>
            <a:spLocks noGrp="1"/>
          </p:cNvSpPr>
          <p:nvPr>
            <p:ph type="title"/>
          </p:nvPr>
        </p:nvSpPr>
        <p:spPr/>
        <p:txBody>
          <a:bodyPr/>
          <a:lstStyle/>
          <a:p>
            <a:r>
              <a:rPr lang="en-US" dirty="0"/>
              <a:t>Tool check out</a:t>
            </a:r>
          </a:p>
        </p:txBody>
      </p:sp>
      <p:sp>
        <p:nvSpPr>
          <p:cNvPr id="3" name="Content Placeholder 2">
            <a:extLst>
              <a:ext uri="{FF2B5EF4-FFF2-40B4-BE49-F238E27FC236}">
                <a16:creationId xmlns:a16="http://schemas.microsoft.com/office/drawing/2014/main" id="{23C86BCE-DAA9-D646-9AF8-33142C711AB9}"/>
              </a:ext>
            </a:extLst>
          </p:cNvPr>
          <p:cNvSpPr>
            <a:spLocks noGrp="1"/>
          </p:cNvSpPr>
          <p:nvPr>
            <p:ph idx="1"/>
          </p:nvPr>
        </p:nvSpPr>
        <p:spPr/>
        <p:txBody>
          <a:bodyPr/>
          <a:lstStyle/>
          <a:p>
            <a:r>
              <a:rPr lang="en-US" dirty="0"/>
              <a:t>Art tool are able to be checked out. But if they are not returned and email home and a conference will be set up. Most tools in here I have purchased to replace something that has either been destroyed or used to the end of its life. </a:t>
            </a:r>
          </a:p>
          <a:p>
            <a:r>
              <a:rPr lang="en-US" dirty="0"/>
              <a:t>Students wishing to check out materials will be asked to fill out two forms, one is a google form and the other is a paper form for your class period. The two forms serve as two forms of proof that you are checking it out and two forms of proof to show if you checked them back in. This seems excessive but it is important for you all to take this seriously. </a:t>
            </a:r>
          </a:p>
          <a:p>
            <a:r>
              <a:rPr lang="en-US" dirty="0"/>
              <a:t>All tools need to be returned in the condition they were checked out in. There is no reason to have anything broken or dirty. </a:t>
            </a:r>
          </a:p>
        </p:txBody>
      </p:sp>
    </p:spTree>
    <p:extLst>
      <p:ext uri="{BB962C8B-B14F-4D97-AF65-F5344CB8AC3E}">
        <p14:creationId xmlns:p14="http://schemas.microsoft.com/office/powerpoint/2010/main" val="19330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96558B-B8C7-234C-AF68-543D3EDF3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418781" y="504825"/>
            <a:ext cx="2819400" cy="2114550"/>
          </a:xfrm>
          <a:prstGeom prst="rect">
            <a:avLst/>
          </a:prstGeom>
        </p:spPr>
      </p:pic>
      <p:sp>
        <p:nvSpPr>
          <p:cNvPr id="2" name="Title 1">
            <a:extLst>
              <a:ext uri="{FF2B5EF4-FFF2-40B4-BE49-F238E27FC236}">
                <a16:creationId xmlns:a16="http://schemas.microsoft.com/office/drawing/2014/main" id="{AC73A016-E998-A941-9528-6C89BF492A4F}"/>
              </a:ext>
            </a:extLst>
          </p:cNvPr>
          <p:cNvSpPr>
            <a:spLocks noGrp="1"/>
          </p:cNvSpPr>
          <p:nvPr>
            <p:ph type="title"/>
          </p:nvPr>
        </p:nvSpPr>
        <p:spPr>
          <a:xfrm>
            <a:off x="35819" y="0"/>
            <a:ext cx="3505198" cy="1143000"/>
          </a:xfrm>
        </p:spPr>
        <p:txBody>
          <a:bodyPr/>
          <a:lstStyle/>
          <a:p>
            <a:r>
              <a:rPr lang="en-US" dirty="0"/>
              <a:t>About me!</a:t>
            </a:r>
          </a:p>
        </p:txBody>
      </p:sp>
      <p:sp>
        <p:nvSpPr>
          <p:cNvPr id="3" name="Content Placeholder 2">
            <a:extLst>
              <a:ext uri="{FF2B5EF4-FFF2-40B4-BE49-F238E27FC236}">
                <a16:creationId xmlns:a16="http://schemas.microsoft.com/office/drawing/2014/main" id="{133734FB-37DF-FD40-A3CA-601575FC7916}"/>
              </a:ext>
            </a:extLst>
          </p:cNvPr>
          <p:cNvSpPr>
            <a:spLocks noGrp="1"/>
          </p:cNvSpPr>
          <p:nvPr>
            <p:ph idx="1"/>
          </p:nvPr>
        </p:nvSpPr>
        <p:spPr>
          <a:xfrm>
            <a:off x="150812" y="1295400"/>
            <a:ext cx="9601200" cy="4953000"/>
          </a:xfrm>
        </p:spPr>
        <p:txBody>
          <a:bodyPr>
            <a:normAutofit lnSpcReduction="10000"/>
          </a:bodyPr>
          <a:lstStyle/>
          <a:p>
            <a:r>
              <a:rPr lang="en-US" dirty="0"/>
              <a:t>My name is Lillian Sutton, you may call me Ms. Sutton. I graduated ASU with my Bachelors in Art Education and Painting. I also have a degree in studio art, which is photography, ceramics, sculpture, drawing, and painting. </a:t>
            </a:r>
          </a:p>
          <a:p>
            <a:r>
              <a:rPr lang="en-US" dirty="0"/>
              <a:t>My personal artwork usually involves nature of some sort, i.e. plants and human anatomy. </a:t>
            </a:r>
          </a:p>
          <a:p>
            <a:r>
              <a:rPr lang="en-US" dirty="0"/>
              <a:t>I have two dogs </a:t>
            </a:r>
            <a:r>
              <a:rPr lang="en-US" dirty="0" err="1"/>
              <a:t>Gidget</a:t>
            </a:r>
            <a:r>
              <a:rPr lang="en-US" dirty="0"/>
              <a:t> and D. Rose (Named after the basketball player because they both have bum knees) </a:t>
            </a:r>
          </a:p>
          <a:p>
            <a:r>
              <a:rPr lang="en-US" dirty="0"/>
              <a:t>While I am way from school I am usually found researching human behavior and traveling. I am earning my Masters degree in Sociology and hopefully one day I will have my Ph.D. in human development. </a:t>
            </a:r>
          </a:p>
          <a:p>
            <a:r>
              <a:rPr lang="en-US" dirty="0"/>
              <a:t>I am originally from New York, so if at times I talk to fast or seem to want you to move a bit faster its because of my upbringing. Please let me know if you didn’t understand something I said. </a:t>
            </a:r>
          </a:p>
          <a:p>
            <a:r>
              <a:rPr lang="en-US" dirty="0"/>
              <a:t>I have a Senior Capstone, so this year I will be here early and leave late to help them but also you. </a:t>
            </a:r>
          </a:p>
        </p:txBody>
      </p:sp>
      <p:pic>
        <p:nvPicPr>
          <p:cNvPr id="7" name="Picture 6">
            <a:extLst>
              <a:ext uri="{FF2B5EF4-FFF2-40B4-BE49-F238E27FC236}">
                <a16:creationId xmlns:a16="http://schemas.microsoft.com/office/drawing/2014/main" id="{C16D6EFE-52F5-C84E-B61D-1085B11A3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343124" y="3499634"/>
            <a:ext cx="3047808" cy="2285856"/>
          </a:xfrm>
          <a:prstGeom prst="rect">
            <a:avLst/>
          </a:prstGeom>
        </p:spPr>
      </p:pic>
    </p:spTree>
    <p:extLst>
      <p:ext uri="{BB962C8B-B14F-4D97-AF65-F5344CB8AC3E}">
        <p14:creationId xmlns:p14="http://schemas.microsoft.com/office/powerpoint/2010/main" val="36134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back!</a:t>
            </a:r>
          </a:p>
        </p:txBody>
      </p:sp>
      <p:sp>
        <p:nvSpPr>
          <p:cNvPr id="4" name="Text Placeholder 3"/>
          <p:cNvSpPr>
            <a:spLocks noGrp="1"/>
          </p:cNvSpPr>
          <p:nvPr>
            <p:ph type="body" sz="half" idx="2"/>
          </p:nvPr>
        </p:nvSpPr>
        <p:spPr/>
        <p:txBody>
          <a:bodyPr/>
          <a:lstStyle/>
          <a:p>
            <a:r>
              <a:rPr lang="en-US" dirty="0"/>
              <a:t>We have lots to do and little time to do it in!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149A-386E-4047-9CA0-DF96E8F57FA5}"/>
              </a:ext>
            </a:extLst>
          </p:cNvPr>
          <p:cNvSpPr>
            <a:spLocks noGrp="1"/>
          </p:cNvSpPr>
          <p:nvPr>
            <p:ph type="title"/>
          </p:nvPr>
        </p:nvSpPr>
        <p:spPr/>
        <p:txBody>
          <a:bodyPr/>
          <a:lstStyle/>
          <a:p>
            <a:r>
              <a:rPr lang="en-US" dirty="0"/>
              <a:t>Classroom rules</a:t>
            </a:r>
          </a:p>
        </p:txBody>
      </p:sp>
      <p:sp>
        <p:nvSpPr>
          <p:cNvPr id="3" name="Text Placeholder 2">
            <a:extLst>
              <a:ext uri="{FF2B5EF4-FFF2-40B4-BE49-F238E27FC236}">
                <a16:creationId xmlns:a16="http://schemas.microsoft.com/office/drawing/2014/main" id="{0FD14345-8686-4B45-B94B-65B2A1FB0B7D}"/>
              </a:ext>
            </a:extLst>
          </p:cNvPr>
          <p:cNvSpPr>
            <a:spLocks noGrp="1"/>
          </p:cNvSpPr>
          <p:nvPr>
            <p:ph type="body" sz="half" idx="2"/>
          </p:nvPr>
        </p:nvSpPr>
        <p:spPr/>
        <p:txBody>
          <a:bodyPr/>
          <a:lstStyle/>
          <a:p>
            <a:r>
              <a:rPr lang="en-US" dirty="0"/>
              <a:t>Everyday operation and tasks</a:t>
            </a:r>
          </a:p>
        </p:txBody>
      </p:sp>
      <p:sp>
        <p:nvSpPr>
          <p:cNvPr id="4" name="Content Placeholder 3">
            <a:extLst>
              <a:ext uri="{FF2B5EF4-FFF2-40B4-BE49-F238E27FC236}">
                <a16:creationId xmlns:a16="http://schemas.microsoft.com/office/drawing/2014/main" id="{767328CD-67E8-1A45-BD1B-75C8AEB93146}"/>
              </a:ext>
            </a:extLst>
          </p:cNvPr>
          <p:cNvSpPr>
            <a:spLocks noGrp="1"/>
          </p:cNvSpPr>
          <p:nvPr>
            <p:ph idx="1"/>
          </p:nvPr>
        </p:nvSpPr>
        <p:spPr/>
        <p:txBody>
          <a:bodyPr/>
          <a:lstStyle/>
          <a:p>
            <a:r>
              <a:rPr lang="en-US" dirty="0"/>
              <a:t>Every person in this room has value and is to be treated with respect. </a:t>
            </a:r>
          </a:p>
          <a:p>
            <a:r>
              <a:rPr lang="en-US" dirty="0"/>
              <a:t>Everyone’s work is treated with respect. Any form of disrespect will be dealt with to the full extent of the school policy. </a:t>
            </a:r>
          </a:p>
          <a:p>
            <a:r>
              <a:rPr lang="en-US" dirty="0"/>
              <a:t>You must put everything away that you took out or were using during class in order to leave. </a:t>
            </a:r>
          </a:p>
          <a:p>
            <a:r>
              <a:rPr lang="en-US" dirty="0"/>
              <a:t>There is a daily drawing for the first 10 minutes of each class. </a:t>
            </a:r>
          </a:p>
          <a:p>
            <a:r>
              <a:rPr lang="en-US" dirty="0"/>
              <a:t>All photographs or first hand sources are due on the Sunday before a project is due in the google drive (more on this in later slides) </a:t>
            </a:r>
          </a:p>
          <a:p>
            <a:r>
              <a:rPr lang="en-US" dirty="0"/>
              <a:t>No Gum, No food, No exceptions. </a:t>
            </a:r>
          </a:p>
        </p:txBody>
      </p:sp>
    </p:spTree>
    <p:extLst>
      <p:ext uri="{BB962C8B-B14F-4D97-AF65-F5344CB8AC3E}">
        <p14:creationId xmlns:p14="http://schemas.microsoft.com/office/powerpoint/2010/main" val="19322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5C3060-7D55-C849-805E-8CCA84D9A80C}"/>
              </a:ext>
            </a:extLst>
          </p:cNvPr>
          <p:cNvSpPr>
            <a:spLocks noGrp="1"/>
          </p:cNvSpPr>
          <p:nvPr>
            <p:ph type="title"/>
          </p:nvPr>
        </p:nvSpPr>
        <p:spPr>
          <a:xfrm>
            <a:off x="1217612" y="0"/>
            <a:ext cx="9601200" cy="1143000"/>
          </a:xfrm>
        </p:spPr>
        <p:txBody>
          <a:bodyPr/>
          <a:lstStyle/>
          <a:p>
            <a:r>
              <a:rPr lang="en-US" dirty="0"/>
              <a:t>Late work </a:t>
            </a:r>
          </a:p>
        </p:txBody>
      </p:sp>
      <p:sp>
        <p:nvSpPr>
          <p:cNvPr id="6" name="Content Placeholder 5">
            <a:extLst>
              <a:ext uri="{FF2B5EF4-FFF2-40B4-BE49-F238E27FC236}">
                <a16:creationId xmlns:a16="http://schemas.microsoft.com/office/drawing/2014/main" id="{848F2797-00EA-3C4A-A7B0-C7B1C814F900}"/>
              </a:ext>
            </a:extLst>
          </p:cNvPr>
          <p:cNvSpPr>
            <a:spLocks noGrp="1"/>
          </p:cNvSpPr>
          <p:nvPr>
            <p:ph idx="1"/>
          </p:nvPr>
        </p:nvSpPr>
        <p:spPr>
          <a:xfrm>
            <a:off x="1522414" y="1143000"/>
            <a:ext cx="9601200" cy="4876800"/>
          </a:xfrm>
        </p:spPr>
        <p:txBody>
          <a:bodyPr/>
          <a:lstStyle/>
          <a:p>
            <a:r>
              <a:rPr lang="en-US" dirty="0"/>
              <a:t>All late work is subject to receiving 5 points deducted due to it being late. </a:t>
            </a:r>
          </a:p>
          <a:p>
            <a:r>
              <a:rPr lang="en-US" dirty="0"/>
              <a:t>Any non-Cambridge course work that is later than two weeks will not be taken. (Notebook checks, weekly sketches and artist sheets, weekly quizzes)</a:t>
            </a:r>
          </a:p>
          <a:p>
            <a:r>
              <a:rPr lang="en-US" dirty="0"/>
              <a:t>Late work will only be taken with a late worksheet, Students also must stay after class for a chat on due dates. </a:t>
            </a:r>
          </a:p>
          <a:p>
            <a:r>
              <a:rPr lang="en-US" dirty="0"/>
              <a:t>Extensions will only be issued to students who have a written doctor’s note or have been out for longer than a week for other issues that have been communicated with the teacher. </a:t>
            </a:r>
          </a:p>
        </p:txBody>
      </p:sp>
      <p:pic>
        <p:nvPicPr>
          <p:cNvPr id="8" name="Picture 7">
            <a:extLst>
              <a:ext uri="{FF2B5EF4-FFF2-40B4-BE49-F238E27FC236}">
                <a16:creationId xmlns:a16="http://schemas.microsoft.com/office/drawing/2014/main" id="{E3A5039B-2D0D-9146-AD00-0FBAA073E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4648200"/>
            <a:ext cx="4135998" cy="2209800"/>
          </a:xfrm>
          <a:prstGeom prst="rect">
            <a:avLst/>
          </a:prstGeom>
        </p:spPr>
      </p:pic>
    </p:spTree>
    <p:extLst>
      <p:ext uri="{BB962C8B-B14F-4D97-AF65-F5344CB8AC3E}">
        <p14:creationId xmlns:p14="http://schemas.microsoft.com/office/powerpoint/2010/main" val="21120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6633-779F-E64F-817E-861518C14B9B}"/>
              </a:ext>
            </a:extLst>
          </p:cNvPr>
          <p:cNvSpPr>
            <a:spLocks noGrp="1"/>
          </p:cNvSpPr>
          <p:nvPr>
            <p:ph type="title"/>
          </p:nvPr>
        </p:nvSpPr>
        <p:spPr>
          <a:xfrm>
            <a:off x="303212" y="203546"/>
            <a:ext cx="5181598" cy="762000"/>
          </a:xfrm>
        </p:spPr>
        <p:txBody>
          <a:bodyPr/>
          <a:lstStyle/>
          <a:p>
            <a:r>
              <a:rPr lang="en-US" dirty="0"/>
              <a:t>Cell phones </a:t>
            </a:r>
          </a:p>
        </p:txBody>
      </p:sp>
      <p:pic>
        <p:nvPicPr>
          <p:cNvPr id="5" name="Content Placeholder 4">
            <a:extLst>
              <a:ext uri="{FF2B5EF4-FFF2-40B4-BE49-F238E27FC236}">
                <a16:creationId xmlns:a16="http://schemas.microsoft.com/office/drawing/2014/main" id="{86903068-A716-954A-97DD-39671D990C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14" y="3300798"/>
            <a:ext cx="3225798" cy="3239702"/>
          </a:xfrm>
        </p:spPr>
      </p:pic>
      <p:pic>
        <p:nvPicPr>
          <p:cNvPr id="7" name="Picture 6">
            <a:extLst>
              <a:ext uri="{FF2B5EF4-FFF2-40B4-BE49-F238E27FC236}">
                <a16:creationId xmlns:a16="http://schemas.microsoft.com/office/drawing/2014/main" id="{D8B6ECD5-2940-0E41-B7FA-5ACC7BEB6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3300798"/>
            <a:ext cx="3365500" cy="3239702"/>
          </a:xfrm>
          <a:prstGeom prst="rect">
            <a:avLst/>
          </a:prstGeom>
        </p:spPr>
      </p:pic>
      <p:pic>
        <p:nvPicPr>
          <p:cNvPr id="9" name="Picture 8">
            <a:extLst>
              <a:ext uri="{FF2B5EF4-FFF2-40B4-BE49-F238E27FC236}">
                <a16:creationId xmlns:a16="http://schemas.microsoft.com/office/drawing/2014/main" id="{F22CDE43-1FAA-4545-909D-E30B772E2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12" y="3300798"/>
            <a:ext cx="2971800" cy="3239702"/>
          </a:xfrm>
          <a:prstGeom prst="rect">
            <a:avLst/>
          </a:prstGeom>
        </p:spPr>
      </p:pic>
      <p:sp>
        <p:nvSpPr>
          <p:cNvPr id="10" name="TextBox 9">
            <a:extLst>
              <a:ext uri="{FF2B5EF4-FFF2-40B4-BE49-F238E27FC236}">
                <a16:creationId xmlns:a16="http://schemas.microsoft.com/office/drawing/2014/main" id="{5EDD0340-0F8D-794E-8F69-9502442AFF47}"/>
              </a:ext>
            </a:extLst>
          </p:cNvPr>
          <p:cNvSpPr txBox="1"/>
          <p:nvPr/>
        </p:nvSpPr>
        <p:spPr>
          <a:xfrm>
            <a:off x="303212" y="1219200"/>
            <a:ext cx="8458200" cy="1631216"/>
          </a:xfrm>
          <a:prstGeom prst="rect">
            <a:avLst/>
          </a:prstGeom>
          <a:noFill/>
        </p:spPr>
        <p:txBody>
          <a:bodyPr wrap="square" rtlCol="0">
            <a:spAutoFit/>
          </a:bodyPr>
          <a:lstStyle/>
          <a:p>
            <a:r>
              <a:rPr lang="en-US" sz="2000" dirty="0"/>
              <a:t>There is a zero cell phone policy in my room. </a:t>
            </a:r>
          </a:p>
          <a:p>
            <a:r>
              <a:rPr lang="en-US" sz="2000" dirty="0"/>
              <a:t>If I see it, its mine for the end of the class. If its out again being taken to the front office and your parents will need to come pick it up. If its out a third time you will no longer be able to have it during classes and it will be a discussion with Mr. De Alba. </a:t>
            </a:r>
          </a:p>
        </p:txBody>
      </p:sp>
    </p:spTree>
    <p:extLst>
      <p:ext uri="{BB962C8B-B14F-4D97-AF65-F5344CB8AC3E}">
        <p14:creationId xmlns:p14="http://schemas.microsoft.com/office/powerpoint/2010/main" val="220318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6128-DFB9-124B-A2AA-E623123661C8}"/>
              </a:ext>
            </a:extLst>
          </p:cNvPr>
          <p:cNvSpPr>
            <a:spLocks noGrp="1"/>
          </p:cNvSpPr>
          <p:nvPr>
            <p:ph type="title"/>
          </p:nvPr>
        </p:nvSpPr>
        <p:spPr/>
        <p:txBody>
          <a:bodyPr/>
          <a:lstStyle/>
          <a:p>
            <a:r>
              <a:rPr lang="en-US" dirty="0"/>
              <a:t>Assigned Seating </a:t>
            </a:r>
          </a:p>
        </p:txBody>
      </p:sp>
      <p:sp>
        <p:nvSpPr>
          <p:cNvPr id="3" name="Content Placeholder 2">
            <a:extLst>
              <a:ext uri="{FF2B5EF4-FFF2-40B4-BE49-F238E27FC236}">
                <a16:creationId xmlns:a16="http://schemas.microsoft.com/office/drawing/2014/main" id="{E8D5F94B-97DE-1B47-BA9F-FF03A8BE1231}"/>
              </a:ext>
            </a:extLst>
          </p:cNvPr>
          <p:cNvSpPr>
            <a:spLocks noGrp="1"/>
          </p:cNvSpPr>
          <p:nvPr>
            <p:ph idx="1"/>
          </p:nvPr>
        </p:nvSpPr>
        <p:spPr>
          <a:xfrm>
            <a:off x="188913" y="1981200"/>
            <a:ext cx="9601200" cy="4191000"/>
          </a:xfrm>
        </p:spPr>
        <p:txBody>
          <a:bodyPr/>
          <a:lstStyle/>
          <a:p>
            <a:r>
              <a:rPr lang="en-US" dirty="0"/>
              <a:t>All students are to be in their seats before class starts. </a:t>
            </a:r>
          </a:p>
          <a:p>
            <a:r>
              <a:rPr lang="en-US" dirty="0"/>
              <a:t>You are expected to come to class ready to learn and work. So make sure you have everything you need for class before you sit down. </a:t>
            </a:r>
          </a:p>
          <a:p>
            <a:r>
              <a:rPr lang="en-US" dirty="0"/>
              <a:t>You won’t always get to sit next to your friends because you have to learn how to get along with everyone and learn how to work with people you don’t always hang out with or like. </a:t>
            </a:r>
          </a:p>
        </p:txBody>
      </p:sp>
      <p:pic>
        <p:nvPicPr>
          <p:cNvPr id="5" name="Picture 4">
            <a:extLst>
              <a:ext uri="{FF2B5EF4-FFF2-40B4-BE49-F238E27FC236}">
                <a16:creationId xmlns:a16="http://schemas.microsoft.com/office/drawing/2014/main" id="{8206AA8E-4CF2-7D41-BD72-4B201D35D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7213" y="228600"/>
            <a:ext cx="2393174" cy="2895600"/>
          </a:xfrm>
          <a:prstGeom prst="rect">
            <a:avLst/>
          </a:prstGeom>
        </p:spPr>
      </p:pic>
      <p:pic>
        <p:nvPicPr>
          <p:cNvPr id="7" name="Picture 6">
            <a:extLst>
              <a:ext uri="{FF2B5EF4-FFF2-40B4-BE49-F238E27FC236}">
                <a16:creationId xmlns:a16="http://schemas.microsoft.com/office/drawing/2014/main" id="{5AAE736A-6D46-7247-95B1-3C67A7DC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465" y="3276600"/>
            <a:ext cx="2469501" cy="3435350"/>
          </a:xfrm>
          <a:prstGeom prst="rect">
            <a:avLst/>
          </a:prstGeom>
        </p:spPr>
      </p:pic>
    </p:spTree>
    <p:extLst>
      <p:ext uri="{BB962C8B-B14F-4D97-AF65-F5344CB8AC3E}">
        <p14:creationId xmlns:p14="http://schemas.microsoft.com/office/powerpoint/2010/main" val="1722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3094-A6D6-6743-BDA7-905CF0939596}"/>
              </a:ext>
            </a:extLst>
          </p:cNvPr>
          <p:cNvSpPr>
            <a:spLocks noGrp="1"/>
          </p:cNvSpPr>
          <p:nvPr>
            <p:ph type="title"/>
          </p:nvPr>
        </p:nvSpPr>
        <p:spPr/>
        <p:txBody>
          <a:bodyPr/>
          <a:lstStyle/>
          <a:p>
            <a:r>
              <a:rPr lang="en-US" dirty="0"/>
              <a:t>Listening to all directions </a:t>
            </a:r>
          </a:p>
        </p:txBody>
      </p:sp>
      <p:sp>
        <p:nvSpPr>
          <p:cNvPr id="3" name="Content Placeholder 2">
            <a:extLst>
              <a:ext uri="{FF2B5EF4-FFF2-40B4-BE49-F238E27FC236}">
                <a16:creationId xmlns:a16="http://schemas.microsoft.com/office/drawing/2014/main" id="{695AEBD2-4B08-1149-BF22-73A27402FF73}"/>
              </a:ext>
            </a:extLst>
          </p:cNvPr>
          <p:cNvSpPr>
            <a:spLocks noGrp="1"/>
          </p:cNvSpPr>
          <p:nvPr>
            <p:ph idx="1"/>
          </p:nvPr>
        </p:nvSpPr>
        <p:spPr>
          <a:xfrm>
            <a:off x="227012" y="1676400"/>
            <a:ext cx="8610600" cy="4343400"/>
          </a:xfrm>
        </p:spPr>
        <p:txBody>
          <a:bodyPr/>
          <a:lstStyle/>
          <a:p>
            <a:r>
              <a:rPr lang="en-US" dirty="0"/>
              <a:t>Art is done with steps and is a process. You have to make sure you are listening to all steps and taking all of them to create what you were hoping for. </a:t>
            </a:r>
          </a:p>
          <a:p>
            <a:r>
              <a:rPr lang="en-US" dirty="0"/>
              <a:t>Making sure you are taking notes and asking questions that are helpful to learning. </a:t>
            </a:r>
          </a:p>
          <a:p>
            <a:r>
              <a:rPr lang="en-US" dirty="0"/>
              <a:t>Ask 3 before me. If you are not sure of something, always ask. But if you are unsure of what I just said or weren’t paying attention ask a table mate. </a:t>
            </a:r>
          </a:p>
          <a:p>
            <a:r>
              <a:rPr lang="en-US" dirty="0"/>
              <a:t>All directions and due dates are always written on the board </a:t>
            </a:r>
          </a:p>
          <a:p>
            <a:endParaRPr lang="en-US" dirty="0"/>
          </a:p>
        </p:txBody>
      </p:sp>
      <p:pic>
        <p:nvPicPr>
          <p:cNvPr id="5" name="Picture 4">
            <a:extLst>
              <a:ext uri="{FF2B5EF4-FFF2-40B4-BE49-F238E27FC236}">
                <a16:creationId xmlns:a16="http://schemas.microsoft.com/office/drawing/2014/main" id="{2A172F59-0879-3F48-8713-0D0AC9A8A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763" y="3683000"/>
            <a:ext cx="2908300" cy="2997200"/>
          </a:xfrm>
          <a:prstGeom prst="rect">
            <a:avLst/>
          </a:prstGeom>
        </p:spPr>
      </p:pic>
      <p:pic>
        <p:nvPicPr>
          <p:cNvPr id="7" name="Picture 6">
            <a:extLst>
              <a:ext uri="{FF2B5EF4-FFF2-40B4-BE49-F238E27FC236}">
                <a16:creationId xmlns:a16="http://schemas.microsoft.com/office/drawing/2014/main" id="{8F0CACCA-EECB-6E48-A422-E8126FE30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1763" y="152400"/>
            <a:ext cx="2870200" cy="3263900"/>
          </a:xfrm>
          <a:prstGeom prst="rect">
            <a:avLst/>
          </a:prstGeom>
        </p:spPr>
      </p:pic>
    </p:spTree>
    <p:extLst>
      <p:ext uri="{BB962C8B-B14F-4D97-AF65-F5344CB8AC3E}">
        <p14:creationId xmlns:p14="http://schemas.microsoft.com/office/powerpoint/2010/main" val="129183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94-97E9-E545-91AA-1D89410D7CC0}"/>
              </a:ext>
            </a:extLst>
          </p:cNvPr>
          <p:cNvSpPr>
            <a:spLocks noGrp="1"/>
          </p:cNvSpPr>
          <p:nvPr>
            <p:ph type="title"/>
          </p:nvPr>
        </p:nvSpPr>
        <p:spPr/>
        <p:txBody>
          <a:bodyPr/>
          <a:lstStyle/>
          <a:p>
            <a:r>
              <a:rPr lang="en-US" dirty="0"/>
              <a:t>Eating during class</a:t>
            </a:r>
          </a:p>
        </p:txBody>
      </p:sp>
      <p:sp>
        <p:nvSpPr>
          <p:cNvPr id="3" name="Content Placeholder 2">
            <a:extLst>
              <a:ext uri="{FF2B5EF4-FFF2-40B4-BE49-F238E27FC236}">
                <a16:creationId xmlns:a16="http://schemas.microsoft.com/office/drawing/2014/main" id="{254A4F81-D458-D44D-B0F5-D30DC3AA2B2E}"/>
              </a:ext>
            </a:extLst>
          </p:cNvPr>
          <p:cNvSpPr>
            <a:spLocks noGrp="1"/>
          </p:cNvSpPr>
          <p:nvPr>
            <p:ph idx="1"/>
          </p:nvPr>
        </p:nvSpPr>
        <p:spPr/>
        <p:txBody>
          <a:bodyPr/>
          <a:lstStyle/>
          <a:p>
            <a:r>
              <a:rPr lang="en-US" dirty="0"/>
              <a:t>There is no food allowed in here for a few reasons. We are in an Art classroom, there is art supplies everywhere and although they will not harm you if they get on you, you really don’t want to eat or drink them in. </a:t>
            </a:r>
          </a:p>
          <a:p>
            <a:r>
              <a:rPr lang="en-US" dirty="0"/>
              <a:t>The other reason should be a no brainer, you don’t want food on your art work. I have had so many projects ruined because someone dripped something on their work or someone spilled what ever they where drinking all over the table. To avoid all of this we do not want to eat food and limit liquids to water. </a:t>
            </a:r>
          </a:p>
          <a:p>
            <a:r>
              <a:rPr lang="en-US" dirty="0"/>
              <a:t>If you are chewing gum you will be asked to spit it out. Its in the handbook, that you signed, so just spit it out and if you truly need to have fresh breath or chewing helps you concentrate I will give you a mint or a hard candy. If this becomes an issue detention will be assigned. </a:t>
            </a:r>
          </a:p>
        </p:txBody>
      </p:sp>
    </p:spTree>
    <p:extLst>
      <p:ext uri="{BB962C8B-B14F-4D97-AF65-F5344CB8AC3E}">
        <p14:creationId xmlns:p14="http://schemas.microsoft.com/office/powerpoint/2010/main" val="30204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88C5-DEB8-2F4F-9B86-148EDBBEC222}"/>
              </a:ext>
            </a:extLst>
          </p:cNvPr>
          <p:cNvSpPr>
            <a:spLocks noGrp="1"/>
          </p:cNvSpPr>
          <p:nvPr>
            <p:ph type="title"/>
          </p:nvPr>
        </p:nvSpPr>
        <p:spPr/>
        <p:txBody>
          <a:bodyPr/>
          <a:lstStyle/>
          <a:p>
            <a:r>
              <a:rPr lang="en-US" dirty="0"/>
              <a:t>Cambridge Course. </a:t>
            </a:r>
          </a:p>
        </p:txBody>
      </p:sp>
      <p:sp>
        <p:nvSpPr>
          <p:cNvPr id="3" name="Content Placeholder 2">
            <a:extLst>
              <a:ext uri="{FF2B5EF4-FFF2-40B4-BE49-F238E27FC236}">
                <a16:creationId xmlns:a16="http://schemas.microsoft.com/office/drawing/2014/main" id="{2C7F88B3-E5DE-A243-B814-9ECCFB90C38A}"/>
              </a:ext>
            </a:extLst>
          </p:cNvPr>
          <p:cNvSpPr>
            <a:spLocks noGrp="1"/>
          </p:cNvSpPr>
          <p:nvPr>
            <p:ph idx="1"/>
          </p:nvPr>
        </p:nvSpPr>
        <p:spPr/>
        <p:txBody>
          <a:bodyPr>
            <a:normAutofit fontScale="92500" lnSpcReduction="10000"/>
          </a:bodyPr>
          <a:lstStyle/>
          <a:p>
            <a:r>
              <a:rPr lang="en-US" dirty="0"/>
              <a:t>IGCSE Art and Design is a Cambridge course and we will be taking a test at the end of the year. </a:t>
            </a:r>
          </a:p>
          <a:p>
            <a:r>
              <a:rPr lang="en-US" dirty="0"/>
              <a:t>This year students who are interested or showing expert skill in art will be encouraged to take AS Art 1 next year and will make a paper portfolio, students who wish to take other classes like ceramics, photography, dance, drama, or one of the music classes will create a digital portfolio with their work. Both portfolios will look the same one will just be a physical form. </a:t>
            </a:r>
          </a:p>
          <a:p>
            <a:r>
              <a:rPr lang="en-US" dirty="0"/>
              <a:t>Students wishing to have an honors credit attached to their transcript will have to one of the following, take and pass the exam or take do the extension assignment. If you are interested please let me know and I will go over it. If you wish to just take the class and enjoy the art making process there is nothing wrong with that. </a:t>
            </a:r>
          </a:p>
          <a:p>
            <a:r>
              <a:rPr lang="en-US" dirty="0"/>
              <a:t>Doing the bare minimum will only get you the bare minimum to pass and that will drag your GPA down significantly. (That would be a 60% which is a D). Students who go above and beyond will earn the highest marks. </a:t>
            </a:r>
          </a:p>
        </p:txBody>
      </p:sp>
    </p:spTree>
    <p:extLst>
      <p:ext uri="{BB962C8B-B14F-4D97-AF65-F5344CB8AC3E}">
        <p14:creationId xmlns:p14="http://schemas.microsoft.com/office/powerpoint/2010/main" val="156553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Watercolor_16x9</Template>
  <TotalTime>2674</TotalTime>
  <Words>1242</Words>
  <Application>Microsoft Macintosh PowerPoint</Application>
  <PresentationFormat>Custom</PresentationFormat>
  <Paragraphs>50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Palatino Linotype</vt:lpstr>
      <vt:lpstr>Watercolor_16x9</vt:lpstr>
      <vt:lpstr>IGCSE Art 1</vt:lpstr>
      <vt:lpstr>Welcome back!</vt:lpstr>
      <vt:lpstr>Classroom rules</vt:lpstr>
      <vt:lpstr>Late work </vt:lpstr>
      <vt:lpstr>Cell phones </vt:lpstr>
      <vt:lpstr>Assigned Seating </vt:lpstr>
      <vt:lpstr>Listening to all directions </vt:lpstr>
      <vt:lpstr>Eating during class</vt:lpstr>
      <vt:lpstr>Cambridge Course. </vt:lpstr>
      <vt:lpstr>Tool check out</vt:lpstr>
      <vt:lpstr>About me!</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IGCSE Art 1</dc:title>
  <dc:creator>Lillian Sutton (Student)</dc:creator>
  <cp:lastModifiedBy>Lillian Sutton</cp:lastModifiedBy>
  <cp:revision>14</cp:revision>
  <dcterms:created xsi:type="dcterms:W3CDTF">2018-04-03T21:47:04Z</dcterms:created>
  <dcterms:modified xsi:type="dcterms:W3CDTF">2018-07-27T17:02:04Z</dcterms:modified>
</cp:coreProperties>
</file>